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jpe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8462" y="44759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95341" y="-496152"/>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2927488"/>
            <a:ext cx="6071597" cy="7359512"/>
          </a:xfrm>
          <a:custGeom>
            <a:avLst/>
            <a:gdLst/>
            <a:ahLst/>
            <a:cxnLst/>
            <a:rect r="r" b="b" t="t" l="l"/>
            <a:pathLst>
              <a:path h="7359512" w="6071597">
                <a:moveTo>
                  <a:pt x="0" y="0"/>
                </a:moveTo>
                <a:lnTo>
                  <a:pt x="6071597" y="0"/>
                </a:lnTo>
                <a:lnTo>
                  <a:pt x="6071597" y="7359512"/>
                </a:lnTo>
                <a:lnTo>
                  <a:pt x="0" y="7359512"/>
                </a:lnTo>
                <a:lnTo>
                  <a:pt x="0" y="0"/>
                </a:lnTo>
                <a:close/>
              </a:path>
            </a:pathLst>
          </a:custGeom>
          <a:blipFill>
            <a:blip r:embed="rId6"/>
            <a:stretch>
              <a:fillRect l="0" t="0" r="0" b="0"/>
            </a:stretch>
          </a:blipFill>
        </p:spPr>
      </p:sp>
      <p:sp>
        <p:nvSpPr>
          <p:cNvPr name="TextBox 6" id="6"/>
          <p:cNvSpPr txBox="true"/>
          <p:nvPr/>
        </p:nvSpPr>
        <p:spPr>
          <a:xfrm rot="0">
            <a:off x="6233927" y="3057024"/>
            <a:ext cx="11465671" cy="3095655"/>
          </a:xfrm>
          <a:prstGeom prst="rect">
            <a:avLst/>
          </a:prstGeom>
        </p:spPr>
        <p:txBody>
          <a:bodyPr anchor="t" rtlCol="false" tIns="0" lIns="0" bIns="0" rIns="0">
            <a:spAutoFit/>
          </a:bodyPr>
          <a:lstStyle/>
          <a:p>
            <a:pPr algn="ctr">
              <a:lnSpc>
                <a:spcPts val="5850"/>
              </a:lnSpc>
            </a:pPr>
          </a:p>
          <a:p>
            <a:pPr algn="ctr">
              <a:lnSpc>
                <a:spcPts val="5850"/>
              </a:lnSpc>
            </a:pPr>
            <a:r>
              <a:rPr lang="en-US" b="true" sz="6500" spc="260">
                <a:solidFill>
                  <a:srgbClr val="0B5276"/>
                </a:solidFill>
                <a:latin typeface="Poppins Bold"/>
                <a:ea typeface="Poppins Bold"/>
                <a:cs typeface="Poppins Bold"/>
                <a:sym typeface="Poppins Bold"/>
              </a:rPr>
              <a:t>BUILDING AUTOMATION SYSTEMS PADA POMPA DIJALAN TOL</a:t>
            </a:r>
          </a:p>
        </p:txBody>
      </p:sp>
      <p:sp>
        <p:nvSpPr>
          <p:cNvPr name="TextBox 7" id="7"/>
          <p:cNvSpPr txBox="true"/>
          <p:nvPr/>
        </p:nvSpPr>
        <p:spPr>
          <a:xfrm rot="0">
            <a:off x="7384596" y="6827988"/>
            <a:ext cx="8784080" cy="523875"/>
          </a:xfrm>
          <a:prstGeom prst="rect">
            <a:avLst/>
          </a:prstGeom>
        </p:spPr>
        <p:txBody>
          <a:bodyPr anchor="t" rtlCol="false" tIns="0" lIns="0" bIns="0" rIns="0">
            <a:spAutoFit/>
          </a:bodyPr>
          <a:lstStyle/>
          <a:p>
            <a:pPr algn="ctr">
              <a:lnSpc>
                <a:spcPts val="4199"/>
              </a:lnSpc>
            </a:pPr>
            <a:r>
              <a:rPr lang="en-US" sz="2999">
                <a:solidFill>
                  <a:srgbClr val="0B5276"/>
                </a:solidFill>
                <a:latin typeface="Poppins"/>
                <a:ea typeface="Poppins"/>
                <a:cs typeface="Poppins"/>
                <a:sym typeface="Poppins"/>
              </a:rPr>
              <a:t>Presentasi Oleh : Kelompok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12505" y="6724783"/>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4640" y="-1457366"/>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54884" y="7604781"/>
            <a:ext cx="6243219" cy="2817253"/>
          </a:xfrm>
          <a:custGeom>
            <a:avLst/>
            <a:gdLst/>
            <a:ahLst/>
            <a:cxnLst/>
            <a:rect r="r" b="b" t="t" l="l"/>
            <a:pathLst>
              <a:path h="2817253" w="6243219">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5988336" y="7680981"/>
            <a:ext cx="6243219" cy="2817253"/>
          </a:xfrm>
          <a:custGeom>
            <a:avLst/>
            <a:gdLst/>
            <a:ahLst/>
            <a:cxnLst/>
            <a:rect r="r" b="b" t="t" l="l"/>
            <a:pathLst>
              <a:path h="2817253" w="6243219">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431905" y="2579497"/>
            <a:ext cx="6530832" cy="7809664"/>
          </a:xfrm>
          <a:custGeom>
            <a:avLst/>
            <a:gdLst/>
            <a:ahLst/>
            <a:cxnLst/>
            <a:rect r="r" b="b" t="t" l="l"/>
            <a:pathLst>
              <a:path h="7809664" w="6530832">
                <a:moveTo>
                  <a:pt x="6530831" y="0"/>
                </a:moveTo>
                <a:lnTo>
                  <a:pt x="0" y="0"/>
                </a:lnTo>
                <a:lnTo>
                  <a:pt x="0" y="7809664"/>
                </a:lnTo>
                <a:lnTo>
                  <a:pt x="6530831" y="7809664"/>
                </a:lnTo>
                <a:lnTo>
                  <a:pt x="65308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6530" y="2280050"/>
            <a:ext cx="9880708" cy="6978250"/>
          </a:xfrm>
          <a:custGeom>
            <a:avLst/>
            <a:gdLst/>
            <a:ahLst/>
            <a:cxnLst/>
            <a:rect r="r" b="b" t="t" l="l"/>
            <a:pathLst>
              <a:path h="6978250" w="9880708">
                <a:moveTo>
                  <a:pt x="0" y="0"/>
                </a:moveTo>
                <a:lnTo>
                  <a:pt x="9880709" y="0"/>
                </a:lnTo>
                <a:lnTo>
                  <a:pt x="9880709" y="6978250"/>
                </a:lnTo>
                <a:lnTo>
                  <a:pt x="0" y="6978250"/>
                </a:lnTo>
                <a:lnTo>
                  <a:pt x="0" y="0"/>
                </a:lnTo>
                <a:close/>
              </a:path>
            </a:pathLst>
          </a:custGeom>
          <a:blipFill>
            <a:blip r:embed="rId8"/>
            <a:stretch>
              <a:fillRect l="0" t="0" r="0" b="0"/>
            </a:stretch>
          </a:blipFill>
        </p:spPr>
      </p:sp>
      <p:sp>
        <p:nvSpPr>
          <p:cNvPr name="TextBox 8" id="8"/>
          <p:cNvSpPr txBox="true"/>
          <p:nvPr/>
        </p:nvSpPr>
        <p:spPr>
          <a:xfrm rot="0">
            <a:off x="1028700" y="1095375"/>
            <a:ext cx="5461104" cy="1121988"/>
          </a:xfrm>
          <a:prstGeom prst="rect">
            <a:avLst/>
          </a:prstGeom>
        </p:spPr>
        <p:txBody>
          <a:bodyPr anchor="t" rtlCol="false" tIns="0" lIns="0" bIns="0" rIns="0">
            <a:spAutoFit/>
          </a:bodyPr>
          <a:lstStyle/>
          <a:p>
            <a:pPr algn="l">
              <a:lnSpc>
                <a:spcPts val="7987"/>
              </a:lnSpc>
            </a:pPr>
            <a:r>
              <a:rPr lang="en-US" b="true" sz="7830">
                <a:solidFill>
                  <a:srgbClr val="0B5276"/>
                </a:solidFill>
                <a:latin typeface="Poppins Bold"/>
                <a:ea typeface="Poppins Bold"/>
                <a:cs typeface="Poppins Bold"/>
                <a:sym typeface="Poppins Bold"/>
              </a:rPr>
              <a:t>SKEMATIK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12505" y="6724783"/>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4640" y="-1457366"/>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54884" y="7604781"/>
            <a:ext cx="6243219" cy="2817253"/>
          </a:xfrm>
          <a:custGeom>
            <a:avLst/>
            <a:gdLst/>
            <a:ahLst/>
            <a:cxnLst/>
            <a:rect r="r" b="b" t="t" l="l"/>
            <a:pathLst>
              <a:path h="2817253" w="6243219">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5988336" y="7680981"/>
            <a:ext cx="6243219" cy="2817253"/>
          </a:xfrm>
          <a:custGeom>
            <a:avLst/>
            <a:gdLst/>
            <a:ahLst/>
            <a:cxnLst/>
            <a:rect r="r" b="b" t="t" l="l"/>
            <a:pathLst>
              <a:path h="2817253" w="6243219">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90146" y="1061129"/>
            <a:ext cx="7453766" cy="5113372"/>
          </a:xfrm>
          <a:custGeom>
            <a:avLst/>
            <a:gdLst/>
            <a:ahLst/>
            <a:cxnLst/>
            <a:rect r="r" b="b" t="t" l="l"/>
            <a:pathLst>
              <a:path h="5113372" w="7453766">
                <a:moveTo>
                  <a:pt x="0" y="0"/>
                </a:moveTo>
                <a:lnTo>
                  <a:pt x="7453766" y="0"/>
                </a:lnTo>
                <a:lnTo>
                  <a:pt x="7453766" y="5113372"/>
                </a:lnTo>
                <a:lnTo>
                  <a:pt x="0" y="5113372"/>
                </a:lnTo>
                <a:lnTo>
                  <a:pt x="0" y="0"/>
                </a:lnTo>
                <a:close/>
              </a:path>
            </a:pathLst>
          </a:custGeom>
          <a:blipFill>
            <a:blip r:embed="rId6"/>
            <a:stretch>
              <a:fillRect l="0" t="0" r="0" b="0"/>
            </a:stretch>
          </a:blipFill>
        </p:spPr>
      </p:sp>
      <p:sp>
        <p:nvSpPr>
          <p:cNvPr name="Freeform 7" id="7"/>
          <p:cNvSpPr/>
          <p:nvPr/>
        </p:nvSpPr>
        <p:spPr>
          <a:xfrm flipH="false" flipV="false" rot="0">
            <a:off x="2344088" y="1544673"/>
            <a:ext cx="5343774" cy="4629828"/>
          </a:xfrm>
          <a:custGeom>
            <a:avLst/>
            <a:gdLst/>
            <a:ahLst/>
            <a:cxnLst/>
            <a:rect r="r" b="b" t="t" l="l"/>
            <a:pathLst>
              <a:path h="4629828" w="5343774">
                <a:moveTo>
                  <a:pt x="0" y="0"/>
                </a:moveTo>
                <a:lnTo>
                  <a:pt x="5343774" y="0"/>
                </a:lnTo>
                <a:lnTo>
                  <a:pt x="5343774" y="4629828"/>
                </a:lnTo>
                <a:lnTo>
                  <a:pt x="0" y="4629828"/>
                </a:lnTo>
                <a:lnTo>
                  <a:pt x="0" y="0"/>
                </a:lnTo>
                <a:close/>
              </a:path>
            </a:pathLst>
          </a:custGeom>
          <a:blipFill>
            <a:blip r:embed="rId7"/>
            <a:stretch>
              <a:fillRect l="0" t="0" r="0" b="0"/>
            </a:stretch>
          </a:blipFill>
        </p:spPr>
      </p:sp>
      <p:sp>
        <p:nvSpPr>
          <p:cNvPr name="Freeform 8" id="8"/>
          <p:cNvSpPr/>
          <p:nvPr/>
        </p:nvSpPr>
        <p:spPr>
          <a:xfrm flipH="false" flipV="false" rot="0">
            <a:off x="4143672" y="5065142"/>
            <a:ext cx="8692947" cy="5433092"/>
          </a:xfrm>
          <a:custGeom>
            <a:avLst/>
            <a:gdLst/>
            <a:ahLst/>
            <a:cxnLst/>
            <a:rect r="r" b="b" t="t" l="l"/>
            <a:pathLst>
              <a:path h="5433092" w="8692947">
                <a:moveTo>
                  <a:pt x="0" y="0"/>
                </a:moveTo>
                <a:lnTo>
                  <a:pt x="8692947" y="0"/>
                </a:lnTo>
                <a:lnTo>
                  <a:pt x="8692947" y="5433092"/>
                </a:lnTo>
                <a:lnTo>
                  <a:pt x="0" y="5433092"/>
                </a:lnTo>
                <a:lnTo>
                  <a:pt x="0" y="0"/>
                </a:lnTo>
                <a:close/>
              </a:path>
            </a:pathLst>
          </a:custGeom>
          <a:blipFill>
            <a:blip r:embed="rId8"/>
            <a:stretch>
              <a:fillRect l="0" t="0" r="0" b="0"/>
            </a:stretch>
          </a:blipFill>
        </p:spPr>
      </p:sp>
      <p:sp>
        <p:nvSpPr>
          <p:cNvPr name="TextBox 9" id="9"/>
          <p:cNvSpPr txBox="true"/>
          <p:nvPr/>
        </p:nvSpPr>
        <p:spPr>
          <a:xfrm rot="0">
            <a:off x="1028700" y="501044"/>
            <a:ext cx="5461104" cy="1121988"/>
          </a:xfrm>
          <a:prstGeom prst="rect">
            <a:avLst/>
          </a:prstGeom>
        </p:spPr>
        <p:txBody>
          <a:bodyPr anchor="t" rtlCol="false" tIns="0" lIns="0" bIns="0" rIns="0">
            <a:spAutoFit/>
          </a:bodyPr>
          <a:lstStyle/>
          <a:p>
            <a:pPr algn="l">
              <a:lnSpc>
                <a:spcPts val="7987"/>
              </a:lnSpc>
            </a:pPr>
            <a:r>
              <a:rPr lang="en-US" b="true" sz="7830">
                <a:solidFill>
                  <a:srgbClr val="0B5276"/>
                </a:solidFill>
                <a:latin typeface="Poppins Bold"/>
                <a:ea typeface="Poppins Bold"/>
                <a:cs typeface="Poppins Bold"/>
                <a:sym typeface="Poppins Bold"/>
              </a:rPr>
              <a:t>MEKANIK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12505" y="6724783"/>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4640" y="-1457366"/>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54884" y="7604781"/>
            <a:ext cx="6243219" cy="2817253"/>
          </a:xfrm>
          <a:custGeom>
            <a:avLst/>
            <a:gdLst/>
            <a:ahLst/>
            <a:cxnLst/>
            <a:rect r="r" b="b" t="t" l="l"/>
            <a:pathLst>
              <a:path h="2817253" w="6243219">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5988336" y="7680981"/>
            <a:ext cx="6243219" cy="2817253"/>
          </a:xfrm>
          <a:custGeom>
            <a:avLst/>
            <a:gdLst/>
            <a:ahLst/>
            <a:cxnLst/>
            <a:rect r="r" b="b" t="t" l="l"/>
            <a:pathLst>
              <a:path h="2817253" w="6243219">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55505" y="2131898"/>
            <a:ext cx="8154441" cy="4964016"/>
          </a:xfrm>
          <a:custGeom>
            <a:avLst/>
            <a:gdLst/>
            <a:ahLst/>
            <a:cxnLst/>
            <a:rect r="r" b="b" t="t" l="l"/>
            <a:pathLst>
              <a:path h="4964016" w="8154441">
                <a:moveTo>
                  <a:pt x="0" y="0"/>
                </a:moveTo>
                <a:lnTo>
                  <a:pt x="8154440" y="0"/>
                </a:lnTo>
                <a:lnTo>
                  <a:pt x="8154440" y="4964016"/>
                </a:lnTo>
                <a:lnTo>
                  <a:pt x="0" y="4964016"/>
                </a:lnTo>
                <a:lnTo>
                  <a:pt x="0" y="0"/>
                </a:lnTo>
                <a:close/>
              </a:path>
            </a:pathLst>
          </a:custGeom>
          <a:blipFill>
            <a:blip r:embed="rId6"/>
            <a:stretch>
              <a:fillRect l="0" t="0" r="0" b="0"/>
            </a:stretch>
          </a:blipFill>
        </p:spPr>
      </p:sp>
      <p:sp>
        <p:nvSpPr>
          <p:cNvPr name="Freeform 7" id="7"/>
          <p:cNvSpPr/>
          <p:nvPr/>
        </p:nvSpPr>
        <p:spPr>
          <a:xfrm flipH="false" flipV="false" rot="0">
            <a:off x="8457787" y="4084527"/>
            <a:ext cx="9397173" cy="5720529"/>
          </a:xfrm>
          <a:custGeom>
            <a:avLst/>
            <a:gdLst/>
            <a:ahLst/>
            <a:cxnLst/>
            <a:rect r="r" b="b" t="t" l="l"/>
            <a:pathLst>
              <a:path h="5720529" w="9397173">
                <a:moveTo>
                  <a:pt x="0" y="0"/>
                </a:moveTo>
                <a:lnTo>
                  <a:pt x="9397172" y="0"/>
                </a:lnTo>
                <a:lnTo>
                  <a:pt x="9397172" y="5720529"/>
                </a:lnTo>
                <a:lnTo>
                  <a:pt x="0" y="5720529"/>
                </a:lnTo>
                <a:lnTo>
                  <a:pt x="0" y="0"/>
                </a:lnTo>
                <a:close/>
              </a:path>
            </a:pathLst>
          </a:custGeom>
          <a:blipFill>
            <a:blip r:embed="rId7"/>
            <a:stretch>
              <a:fillRect l="0" t="0" r="0" b="0"/>
            </a:stretch>
          </a:blipFill>
        </p:spPr>
      </p:sp>
      <p:sp>
        <p:nvSpPr>
          <p:cNvPr name="TextBox 8" id="8"/>
          <p:cNvSpPr txBox="true"/>
          <p:nvPr/>
        </p:nvSpPr>
        <p:spPr>
          <a:xfrm rot="0">
            <a:off x="1028700" y="501044"/>
            <a:ext cx="5461104" cy="1121988"/>
          </a:xfrm>
          <a:prstGeom prst="rect">
            <a:avLst/>
          </a:prstGeom>
        </p:spPr>
        <p:txBody>
          <a:bodyPr anchor="t" rtlCol="false" tIns="0" lIns="0" bIns="0" rIns="0">
            <a:spAutoFit/>
          </a:bodyPr>
          <a:lstStyle/>
          <a:p>
            <a:pPr algn="l">
              <a:lnSpc>
                <a:spcPts val="7987"/>
              </a:lnSpc>
            </a:pPr>
            <a:r>
              <a:rPr lang="en-US" b="true" sz="7830">
                <a:solidFill>
                  <a:srgbClr val="0B5276"/>
                </a:solidFill>
                <a:latin typeface="Poppins Bold"/>
                <a:ea typeface="Poppins Bold"/>
                <a:cs typeface="Poppins Bold"/>
                <a:sym typeface="Poppins Bold"/>
              </a:rPr>
              <a:t>3D PCB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12505" y="6724783"/>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4640" y="-1457366"/>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54884" y="7604781"/>
            <a:ext cx="6243219" cy="2817253"/>
          </a:xfrm>
          <a:custGeom>
            <a:avLst/>
            <a:gdLst/>
            <a:ahLst/>
            <a:cxnLst/>
            <a:rect r="r" b="b" t="t" l="l"/>
            <a:pathLst>
              <a:path h="2817253" w="6243219">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5988336" y="7680981"/>
            <a:ext cx="6243219" cy="2817253"/>
          </a:xfrm>
          <a:custGeom>
            <a:avLst/>
            <a:gdLst/>
            <a:ahLst/>
            <a:cxnLst/>
            <a:rect r="r" b="b" t="t" l="l"/>
            <a:pathLst>
              <a:path h="2817253" w="6243219">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59903" y="795184"/>
            <a:ext cx="6672764" cy="1121988"/>
          </a:xfrm>
          <a:prstGeom prst="rect">
            <a:avLst/>
          </a:prstGeom>
        </p:spPr>
        <p:txBody>
          <a:bodyPr anchor="t" rtlCol="false" tIns="0" lIns="0" bIns="0" rIns="0">
            <a:spAutoFit/>
          </a:bodyPr>
          <a:lstStyle/>
          <a:p>
            <a:pPr algn="l">
              <a:lnSpc>
                <a:spcPts val="7987"/>
              </a:lnSpc>
            </a:pPr>
            <a:r>
              <a:rPr lang="en-US" b="true" sz="7830">
                <a:solidFill>
                  <a:srgbClr val="0B5276"/>
                </a:solidFill>
                <a:latin typeface="Poppins Bold"/>
                <a:ea typeface="Poppins Bold"/>
                <a:cs typeface="Poppins Bold"/>
                <a:sym typeface="Poppins Bold"/>
              </a:rPr>
              <a:t>KESIMPULAN</a:t>
            </a:r>
          </a:p>
        </p:txBody>
      </p:sp>
      <p:sp>
        <p:nvSpPr>
          <p:cNvPr name="TextBox 7" id="7"/>
          <p:cNvSpPr txBox="true"/>
          <p:nvPr/>
        </p:nvSpPr>
        <p:spPr>
          <a:xfrm rot="0">
            <a:off x="1028700" y="3041122"/>
            <a:ext cx="10616756" cy="4478349"/>
          </a:xfrm>
          <a:prstGeom prst="rect">
            <a:avLst/>
          </a:prstGeom>
        </p:spPr>
        <p:txBody>
          <a:bodyPr anchor="t" rtlCol="false" tIns="0" lIns="0" bIns="0" rIns="0">
            <a:spAutoFit/>
          </a:bodyPr>
          <a:lstStyle/>
          <a:p>
            <a:pPr algn="just">
              <a:lnSpc>
                <a:spcPts val="4495"/>
              </a:lnSpc>
            </a:pPr>
            <a:r>
              <a:rPr lang="en-US" sz="2881">
                <a:solidFill>
                  <a:srgbClr val="0B5276"/>
                </a:solidFill>
                <a:latin typeface="Poppins"/>
                <a:ea typeface="Poppins"/>
                <a:cs typeface="Poppins"/>
                <a:sym typeface="Poppins"/>
              </a:rPr>
              <a:t>Perancangan Buil</a:t>
            </a:r>
            <a:r>
              <a:rPr lang="en-US" sz="2881">
                <a:solidFill>
                  <a:srgbClr val="0B5276"/>
                </a:solidFill>
                <a:latin typeface="Poppins"/>
                <a:ea typeface="Poppins"/>
                <a:cs typeface="Poppins"/>
                <a:sym typeface="Poppins"/>
              </a:rPr>
              <a:t>d</a:t>
            </a:r>
            <a:r>
              <a:rPr lang="en-US" sz="2881">
                <a:solidFill>
                  <a:srgbClr val="0B5276"/>
                </a:solidFill>
                <a:latin typeface="Poppins"/>
                <a:ea typeface="Poppins"/>
                <a:cs typeface="Poppins"/>
                <a:sym typeface="Poppins"/>
              </a:rPr>
              <a:t>ing Automation System (BAS) ini memb</a:t>
            </a:r>
            <a:r>
              <a:rPr lang="en-US" sz="2881">
                <a:solidFill>
                  <a:srgbClr val="0B5276"/>
                </a:solidFill>
                <a:latin typeface="Poppins"/>
                <a:ea typeface="Poppins"/>
                <a:cs typeface="Poppins"/>
                <a:sym typeface="Poppins"/>
              </a:rPr>
              <a:t>u</a:t>
            </a:r>
            <a:r>
              <a:rPr lang="en-US" sz="2881">
                <a:solidFill>
                  <a:srgbClr val="0B5276"/>
                </a:solidFill>
                <a:latin typeface="Poppins"/>
                <a:ea typeface="Poppins"/>
                <a:cs typeface="Poppins"/>
                <a:sym typeface="Poppins"/>
              </a:rPr>
              <a:t>ktikan bahwa otomatisasi dapat meningkatkan efisiensi kerja dan monitoring dalam suatu bangunan. </a:t>
            </a:r>
            <a:r>
              <a:rPr lang="en-US" sz="2881">
                <a:solidFill>
                  <a:srgbClr val="0B5276"/>
                </a:solidFill>
                <a:latin typeface="Poppins"/>
                <a:ea typeface="Poppins"/>
                <a:cs typeface="Poppins"/>
                <a:sym typeface="Poppins"/>
              </a:rPr>
              <a:t>Sistem</a:t>
            </a:r>
            <a:r>
              <a:rPr lang="en-US" sz="2881">
                <a:solidFill>
                  <a:srgbClr val="0B5276"/>
                </a:solidFill>
                <a:latin typeface="Poppins"/>
                <a:ea typeface="Poppins"/>
                <a:cs typeface="Poppins"/>
                <a:sym typeface="Poppins"/>
              </a:rPr>
              <a:t> ini menjadi langkah awal menuju penerapan teknologi industri 4.0 dan 5.0 di Indonesia, dengan harapan dapat mempermudah operasional dan mengoptimalkan penggunaan energi serta </a:t>
            </a:r>
            <a:r>
              <a:rPr lang="en-US" sz="2881">
                <a:solidFill>
                  <a:srgbClr val="0B5276"/>
                </a:solidFill>
                <a:latin typeface="Poppins"/>
                <a:ea typeface="Poppins"/>
                <a:cs typeface="Poppins"/>
                <a:sym typeface="Poppins"/>
              </a:rPr>
              <a:t>su</a:t>
            </a:r>
            <a:r>
              <a:rPr lang="en-US" sz="2881">
                <a:solidFill>
                  <a:srgbClr val="0B5276"/>
                </a:solidFill>
                <a:latin typeface="Poppins"/>
                <a:ea typeface="Poppins"/>
                <a:cs typeface="Poppins"/>
                <a:sym typeface="Poppins"/>
              </a:rPr>
              <a:t>mb</a:t>
            </a:r>
            <a:r>
              <a:rPr lang="en-US" sz="2881">
                <a:solidFill>
                  <a:srgbClr val="0B5276"/>
                </a:solidFill>
                <a:latin typeface="Poppins"/>
                <a:ea typeface="Poppins"/>
                <a:cs typeface="Poppins"/>
                <a:sym typeface="Poppins"/>
              </a:rPr>
              <a:t>e</a:t>
            </a:r>
            <a:r>
              <a:rPr lang="en-US" sz="2881">
                <a:solidFill>
                  <a:srgbClr val="0B5276"/>
                </a:solidFill>
                <a:latin typeface="Poppins"/>
                <a:ea typeface="Poppins"/>
                <a:cs typeface="Poppins"/>
                <a:sym typeface="Poppins"/>
              </a:rPr>
              <a:t>r daya.</a:t>
            </a:r>
          </a:p>
          <a:p>
            <a:pPr algn="just">
              <a:lnSpc>
                <a:spcPts val="4495"/>
              </a:lnSpc>
            </a:pPr>
          </a:p>
        </p:txBody>
      </p:sp>
      <p:sp>
        <p:nvSpPr>
          <p:cNvPr name="Freeform 8" id="8"/>
          <p:cNvSpPr/>
          <p:nvPr/>
        </p:nvSpPr>
        <p:spPr>
          <a:xfrm flipH="true" flipV="false" rot="0">
            <a:off x="11757168" y="2819951"/>
            <a:ext cx="6530832" cy="7809664"/>
          </a:xfrm>
          <a:custGeom>
            <a:avLst/>
            <a:gdLst/>
            <a:ahLst/>
            <a:cxnLst/>
            <a:rect r="r" b="b" t="t" l="l"/>
            <a:pathLst>
              <a:path h="7809664" w="6530832">
                <a:moveTo>
                  <a:pt x="6530832" y="0"/>
                </a:moveTo>
                <a:lnTo>
                  <a:pt x="0" y="0"/>
                </a:lnTo>
                <a:lnTo>
                  <a:pt x="0" y="7809664"/>
                </a:lnTo>
                <a:lnTo>
                  <a:pt x="6530832" y="7809664"/>
                </a:lnTo>
                <a:lnTo>
                  <a:pt x="65308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305606"/>
            <a:ext cx="8586098" cy="3548839"/>
          </a:xfrm>
          <a:prstGeom prst="rect">
            <a:avLst/>
          </a:prstGeom>
        </p:spPr>
        <p:txBody>
          <a:bodyPr anchor="t" rtlCol="false" tIns="0" lIns="0" bIns="0" rIns="0">
            <a:spAutoFit/>
          </a:bodyPr>
          <a:lstStyle/>
          <a:p>
            <a:pPr algn="l">
              <a:lnSpc>
                <a:spcPts val="12960"/>
              </a:lnSpc>
            </a:pPr>
            <a:r>
              <a:rPr lang="en-US" b="true" sz="14400" spc="576">
                <a:solidFill>
                  <a:srgbClr val="0B5276"/>
                </a:solidFill>
                <a:latin typeface="Poppins Bold"/>
                <a:ea typeface="Poppins Bold"/>
                <a:cs typeface="Poppins Bold"/>
                <a:sym typeface="Poppins Bold"/>
              </a:rPr>
              <a:t>TERIMA</a:t>
            </a:r>
          </a:p>
          <a:p>
            <a:pPr algn="l">
              <a:lnSpc>
                <a:spcPts val="12960"/>
              </a:lnSpc>
            </a:pPr>
            <a:r>
              <a:rPr lang="en-US" b="true" sz="14400" spc="576">
                <a:solidFill>
                  <a:srgbClr val="0B5276"/>
                </a:solidFill>
                <a:latin typeface="Poppins Bold"/>
                <a:ea typeface="Poppins Bold"/>
                <a:cs typeface="Poppins Bold"/>
                <a:sym typeface="Poppins Bold"/>
              </a:rPr>
              <a:t>KASIH</a:t>
            </a:r>
          </a:p>
        </p:txBody>
      </p:sp>
      <p:sp>
        <p:nvSpPr>
          <p:cNvPr name="Freeform 3" id="3"/>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8462" y="44759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08691" y="-1216213"/>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70931" y="-1216213"/>
            <a:ext cx="5147619" cy="4972132"/>
          </a:xfrm>
          <a:custGeom>
            <a:avLst/>
            <a:gdLst/>
            <a:ahLst/>
            <a:cxnLst/>
            <a:rect r="r" b="b" t="t" l="l"/>
            <a:pathLst>
              <a:path h="4972132" w="5147619">
                <a:moveTo>
                  <a:pt x="5147619" y="0"/>
                </a:moveTo>
                <a:lnTo>
                  <a:pt x="0" y="0"/>
                </a:lnTo>
                <a:lnTo>
                  <a:pt x="0" y="4972132"/>
                </a:lnTo>
                <a:lnTo>
                  <a:pt x="5147619" y="4972132"/>
                </a:lnTo>
                <a:lnTo>
                  <a:pt x="5147619"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41028" y="2699582"/>
            <a:ext cx="6541472" cy="8026346"/>
          </a:xfrm>
          <a:custGeom>
            <a:avLst/>
            <a:gdLst/>
            <a:ahLst/>
            <a:cxnLst/>
            <a:rect r="r" b="b" t="t" l="l"/>
            <a:pathLst>
              <a:path h="8026346" w="6541472">
                <a:moveTo>
                  <a:pt x="0" y="0"/>
                </a:moveTo>
                <a:lnTo>
                  <a:pt x="6541472" y="0"/>
                </a:lnTo>
                <a:lnTo>
                  <a:pt x="6541472" y="8026346"/>
                </a:lnTo>
                <a:lnTo>
                  <a:pt x="0" y="8026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126216" y="7569794"/>
            <a:ext cx="6243219" cy="2817253"/>
          </a:xfrm>
          <a:custGeom>
            <a:avLst/>
            <a:gdLst/>
            <a:ahLst/>
            <a:cxnLst/>
            <a:rect r="r" b="b" t="t" l="l"/>
            <a:pathLst>
              <a:path h="2817253" w="6243219">
                <a:moveTo>
                  <a:pt x="6243219" y="0"/>
                </a:moveTo>
                <a:lnTo>
                  <a:pt x="0" y="0"/>
                </a:lnTo>
                <a:lnTo>
                  <a:pt x="0" y="2817252"/>
                </a:lnTo>
                <a:lnTo>
                  <a:pt x="6243219" y="2817252"/>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54835" y="7260387"/>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7493594"/>
            <a:ext cx="6243219" cy="2817253"/>
          </a:xfrm>
          <a:custGeom>
            <a:avLst/>
            <a:gdLst/>
            <a:ahLst/>
            <a:cxnLst/>
            <a:rect r="r" b="b" t="t" l="l"/>
            <a:pathLst>
              <a:path h="2817253" w="6243219">
                <a:moveTo>
                  <a:pt x="6243219" y="0"/>
                </a:moveTo>
                <a:lnTo>
                  <a:pt x="0" y="0"/>
                </a:lnTo>
                <a:lnTo>
                  <a:pt x="0" y="2817252"/>
                </a:lnTo>
                <a:lnTo>
                  <a:pt x="6243219" y="2817252"/>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13452" y="1897683"/>
            <a:ext cx="3011791" cy="30117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48" t="0" r="-648" b="0"/>
              </a:stretch>
            </a:blipFill>
          </p:spPr>
        </p:sp>
      </p:grpSp>
      <p:grpSp>
        <p:nvGrpSpPr>
          <p:cNvPr name="Group 7" id="7"/>
          <p:cNvGrpSpPr/>
          <p:nvPr/>
        </p:nvGrpSpPr>
        <p:grpSpPr>
          <a:xfrm rot="0">
            <a:off x="7490401" y="1884599"/>
            <a:ext cx="2937666" cy="293766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7082"/>
              </a:stretch>
            </a:blipFill>
          </p:spPr>
        </p:sp>
      </p:grpSp>
      <p:grpSp>
        <p:nvGrpSpPr>
          <p:cNvPr name="Group 9" id="9"/>
          <p:cNvGrpSpPr/>
          <p:nvPr/>
        </p:nvGrpSpPr>
        <p:grpSpPr>
          <a:xfrm rot="0">
            <a:off x="12637329" y="1810474"/>
            <a:ext cx="3011791" cy="30117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sp>
        <p:nvSpPr>
          <p:cNvPr name="Freeform 11" id="11"/>
          <p:cNvSpPr/>
          <p:nvPr/>
        </p:nvSpPr>
        <p:spPr>
          <a:xfrm flipH="true" flipV="false" rot="1630092">
            <a:off x="-808881" y="-753329"/>
            <a:ext cx="2677499" cy="3564059"/>
          </a:xfrm>
          <a:custGeom>
            <a:avLst/>
            <a:gdLst/>
            <a:ahLst/>
            <a:cxnLst/>
            <a:rect r="r" b="b" t="t" l="l"/>
            <a:pathLst>
              <a:path h="3564059" w="2677499">
                <a:moveTo>
                  <a:pt x="2677499" y="0"/>
                </a:moveTo>
                <a:lnTo>
                  <a:pt x="0" y="0"/>
                </a:lnTo>
                <a:lnTo>
                  <a:pt x="0" y="3564058"/>
                </a:lnTo>
                <a:lnTo>
                  <a:pt x="2677499" y="3564058"/>
                </a:lnTo>
                <a:lnTo>
                  <a:pt x="2677499"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667117" y="5890429"/>
            <a:ext cx="3011791" cy="30117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grpSp>
        <p:nvGrpSpPr>
          <p:cNvPr name="Group 14" id="14"/>
          <p:cNvGrpSpPr/>
          <p:nvPr/>
        </p:nvGrpSpPr>
        <p:grpSpPr>
          <a:xfrm rot="0">
            <a:off x="7490401" y="5964553"/>
            <a:ext cx="2937666" cy="29376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43274" r="0" b="-43274"/>
              </a:stretch>
            </a:blipFill>
          </p:spPr>
        </p:sp>
      </p:grpSp>
      <p:grpSp>
        <p:nvGrpSpPr>
          <p:cNvPr name="Group 16" id="16"/>
          <p:cNvGrpSpPr/>
          <p:nvPr/>
        </p:nvGrpSpPr>
        <p:grpSpPr>
          <a:xfrm rot="0">
            <a:off x="12637329" y="6063898"/>
            <a:ext cx="3011791" cy="30117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16666" r="0" b="-16666"/>
              </a:stretch>
            </a:blipFill>
          </p:spPr>
        </p:sp>
      </p:grpSp>
      <p:sp>
        <p:nvSpPr>
          <p:cNvPr name="Freeform 18" id="18"/>
          <p:cNvSpPr/>
          <p:nvPr/>
        </p:nvSpPr>
        <p:spPr>
          <a:xfrm flipH="false" flipV="false" rot="-10800000">
            <a:off x="15952815" y="-249323"/>
            <a:ext cx="7315200" cy="3474720"/>
          </a:xfrm>
          <a:custGeom>
            <a:avLst/>
            <a:gdLst/>
            <a:ahLst/>
            <a:cxnLst/>
            <a:rect r="r" b="b" t="t" l="l"/>
            <a:pathLst>
              <a:path h="3474720" w="7315200">
                <a:moveTo>
                  <a:pt x="0" y="0"/>
                </a:moveTo>
                <a:lnTo>
                  <a:pt x="7315200" y="0"/>
                </a:lnTo>
                <a:lnTo>
                  <a:pt x="7315200" y="3474720"/>
                </a:lnTo>
                <a:lnTo>
                  <a:pt x="0" y="34747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3894156" y="553401"/>
            <a:ext cx="9997137" cy="1007749"/>
          </a:xfrm>
          <a:prstGeom prst="rect">
            <a:avLst/>
          </a:prstGeom>
        </p:spPr>
        <p:txBody>
          <a:bodyPr anchor="t" rtlCol="false" tIns="0" lIns="0" bIns="0" rIns="0">
            <a:spAutoFit/>
          </a:bodyPr>
          <a:lstStyle/>
          <a:p>
            <a:pPr algn="ctr">
              <a:lnSpc>
                <a:spcPts val="7140"/>
              </a:lnSpc>
            </a:pPr>
            <a:r>
              <a:rPr lang="en-US" b="true" sz="7000">
                <a:solidFill>
                  <a:srgbClr val="0B5276"/>
                </a:solidFill>
                <a:latin typeface="Poppins Bold"/>
                <a:ea typeface="Poppins Bold"/>
                <a:cs typeface="Poppins Bold"/>
                <a:sym typeface="Poppins Bold"/>
              </a:rPr>
              <a:t>ANGGOTA KELOMPOK</a:t>
            </a:r>
          </a:p>
        </p:txBody>
      </p:sp>
      <p:sp>
        <p:nvSpPr>
          <p:cNvPr name="TextBox 20" id="20"/>
          <p:cNvSpPr txBox="true"/>
          <p:nvPr/>
        </p:nvSpPr>
        <p:spPr>
          <a:xfrm rot="0">
            <a:off x="11860865" y="5051363"/>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FERRI</a:t>
            </a:r>
          </a:p>
        </p:txBody>
      </p:sp>
      <p:sp>
        <p:nvSpPr>
          <p:cNvPr name="TextBox 21" id="21"/>
          <p:cNvSpPr txBox="true"/>
          <p:nvPr/>
        </p:nvSpPr>
        <p:spPr>
          <a:xfrm rot="0">
            <a:off x="880997" y="5051363"/>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ROBIT</a:t>
            </a:r>
          </a:p>
        </p:txBody>
      </p:sp>
      <p:sp>
        <p:nvSpPr>
          <p:cNvPr name="TextBox 22" id="22"/>
          <p:cNvSpPr txBox="true"/>
          <p:nvPr/>
        </p:nvSpPr>
        <p:spPr>
          <a:xfrm rot="0">
            <a:off x="6520884" y="5051363"/>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IMAM</a:t>
            </a:r>
          </a:p>
        </p:txBody>
      </p:sp>
      <p:sp>
        <p:nvSpPr>
          <p:cNvPr name="TextBox 23" id="23"/>
          <p:cNvSpPr txBox="true"/>
          <p:nvPr/>
        </p:nvSpPr>
        <p:spPr>
          <a:xfrm rot="0">
            <a:off x="784752" y="9166163"/>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ANDIRA</a:t>
            </a:r>
          </a:p>
        </p:txBody>
      </p:sp>
      <p:sp>
        <p:nvSpPr>
          <p:cNvPr name="TextBox 24" id="24"/>
          <p:cNvSpPr txBox="true"/>
          <p:nvPr/>
        </p:nvSpPr>
        <p:spPr>
          <a:xfrm rot="0">
            <a:off x="6520884" y="9130820"/>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CHOIRUL</a:t>
            </a:r>
          </a:p>
        </p:txBody>
      </p:sp>
      <p:sp>
        <p:nvSpPr>
          <p:cNvPr name="TextBox 25" id="25"/>
          <p:cNvSpPr txBox="true"/>
          <p:nvPr/>
        </p:nvSpPr>
        <p:spPr>
          <a:xfrm rot="0">
            <a:off x="11860865" y="9166163"/>
            <a:ext cx="4876701" cy="406908"/>
          </a:xfrm>
          <a:prstGeom prst="rect">
            <a:avLst/>
          </a:prstGeom>
        </p:spPr>
        <p:txBody>
          <a:bodyPr anchor="t" rtlCol="false" tIns="0" lIns="0" bIns="0" rIns="0">
            <a:spAutoFit/>
          </a:bodyPr>
          <a:lstStyle/>
          <a:p>
            <a:pPr algn="ctr">
              <a:lnSpc>
                <a:spcPts val="2856"/>
              </a:lnSpc>
            </a:pPr>
            <a:r>
              <a:rPr lang="en-US" b="true" sz="2800">
                <a:solidFill>
                  <a:srgbClr val="0B5276"/>
                </a:solidFill>
                <a:latin typeface="Poppins Bold"/>
                <a:ea typeface="Poppins Bold"/>
                <a:cs typeface="Poppins Bold"/>
                <a:sym typeface="Poppins Bold"/>
              </a:rPr>
              <a:t>ZACH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0094" y="1936599"/>
            <a:ext cx="17065912" cy="7763711"/>
          </a:xfrm>
          <a:prstGeom prst="rect">
            <a:avLst/>
          </a:prstGeom>
        </p:spPr>
        <p:txBody>
          <a:bodyPr anchor="t" rtlCol="false" tIns="0" lIns="0" bIns="0" rIns="0">
            <a:spAutoFit/>
          </a:bodyPr>
          <a:lstStyle/>
          <a:p>
            <a:pPr algn="just">
              <a:lnSpc>
                <a:spcPts val="3871"/>
              </a:lnSpc>
            </a:pPr>
            <a:r>
              <a:rPr lang="en-US" sz="2481">
                <a:solidFill>
                  <a:srgbClr val="0B5276"/>
                </a:solidFill>
                <a:latin typeface="Poppins"/>
                <a:ea typeface="Poppins"/>
                <a:cs typeface="Poppins"/>
                <a:sym typeface="Poppins"/>
              </a:rPr>
              <a:t>Di luar Indonesia, perkembangan industri telah banyak memasuki era </a:t>
            </a:r>
            <a:r>
              <a:rPr lang="en-US" sz="2481" b="true">
                <a:solidFill>
                  <a:srgbClr val="0B5276"/>
                </a:solidFill>
                <a:latin typeface="Poppins Bold"/>
                <a:ea typeface="Poppins Bold"/>
                <a:cs typeface="Poppins Bold"/>
                <a:sym typeface="Poppins Bold"/>
              </a:rPr>
              <a:t>Industry 5.0</a:t>
            </a:r>
            <a:r>
              <a:rPr lang="en-US" sz="2481">
                <a:solidFill>
                  <a:srgbClr val="0B5276"/>
                </a:solidFill>
                <a:latin typeface="Poppins"/>
                <a:ea typeface="Poppins"/>
                <a:cs typeface="Poppins"/>
                <a:sym typeface="Poppins"/>
              </a:rPr>
              <a:t>, yang mengutamakan kolaborasi antara manusia dan mesin berbasis kecerdasan buatan serta sistem otomatis yang saling terkoneksi. Sementara itu, di Indonesia, sebagian besar sektor industri masih berada pada tahap </a:t>
            </a:r>
            <a:r>
              <a:rPr lang="en-US" sz="2481" b="true">
                <a:solidFill>
                  <a:srgbClr val="0B5276"/>
                </a:solidFill>
                <a:latin typeface="Poppins Bold"/>
                <a:ea typeface="Poppins Bold"/>
                <a:cs typeface="Poppins Bold"/>
                <a:sym typeface="Poppins Bold"/>
              </a:rPr>
              <a:t>Industry 3.0</a:t>
            </a:r>
            <a:r>
              <a:rPr lang="en-US" sz="2481">
                <a:solidFill>
                  <a:srgbClr val="0B5276"/>
                </a:solidFill>
                <a:latin typeface="Poppins"/>
                <a:ea typeface="Poppins"/>
                <a:cs typeface="Poppins"/>
                <a:sym typeface="Poppins"/>
              </a:rPr>
              <a:t>, yang mengandalkan sistem otomatisasi dan penggunaan komputer, namun belum sepenuhnya terintegrasi dengan teknologi cerdas dan Internet of Things (IoT).</a:t>
            </a:r>
          </a:p>
          <a:p>
            <a:pPr algn="just">
              <a:lnSpc>
                <a:spcPts val="3871"/>
              </a:lnSpc>
            </a:pPr>
          </a:p>
          <a:p>
            <a:pPr algn="just">
              <a:lnSpc>
                <a:spcPts val="3871"/>
              </a:lnSpc>
            </a:pPr>
            <a:r>
              <a:rPr lang="en-US" sz="2481">
                <a:solidFill>
                  <a:srgbClr val="0B5276"/>
                </a:solidFill>
                <a:latin typeface="Poppins"/>
                <a:ea typeface="Poppins"/>
                <a:cs typeface="Poppins"/>
                <a:sym typeface="Poppins"/>
              </a:rPr>
              <a:t>Kondisi ini menjadi tantangan sekaligus peluang untuk mendorong adopsi teknologi yang lebih maju dalam rangka meningkatkan efisiensi kerja, produktivitas, dan ketepatan distribusi dalam sistem produksi. Salah satu solusi yang dapat diterapkan adalah dengan merancang dan mengembangkan sistem otomatisasi bangunan atau </a:t>
            </a:r>
            <a:r>
              <a:rPr lang="en-US" sz="2481" b="true">
                <a:solidFill>
                  <a:srgbClr val="0B5276"/>
                </a:solidFill>
                <a:latin typeface="Poppins Bold"/>
                <a:ea typeface="Poppins Bold"/>
                <a:cs typeface="Poppins Bold"/>
                <a:sym typeface="Poppins Bold"/>
              </a:rPr>
              <a:t>BAS (Building Automation System)</a:t>
            </a:r>
            <a:r>
              <a:rPr lang="en-US" sz="2481">
                <a:solidFill>
                  <a:srgbClr val="0B5276"/>
                </a:solidFill>
                <a:latin typeface="Poppins"/>
                <a:ea typeface="Poppins"/>
                <a:cs typeface="Poppins"/>
                <a:sym typeface="Poppins"/>
              </a:rPr>
              <a:t>. </a:t>
            </a:r>
          </a:p>
          <a:p>
            <a:pPr algn="just">
              <a:lnSpc>
                <a:spcPts val="3871"/>
              </a:lnSpc>
            </a:pPr>
          </a:p>
          <a:p>
            <a:pPr algn="just">
              <a:lnSpc>
                <a:spcPts val="3871"/>
              </a:lnSpc>
            </a:pPr>
            <a:r>
              <a:rPr lang="en-US" sz="2481">
                <a:solidFill>
                  <a:srgbClr val="0B5276"/>
                </a:solidFill>
                <a:latin typeface="Poppins"/>
                <a:ea typeface="Poppins"/>
                <a:cs typeface="Poppins"/>
                <a:sym typeface="Poppins"/>
              </a:rPr>
              <a:t>Alat ini dirancang untuk mengoperasikan sistem secara semi-manual maupun otomatis, serta memonitoring berbagai parameter penting secara terpusat agar proses kerja dalam suatu bangunan atau fasilitas industri dapat berjalan lebih efisien, terkoordinasi, dan terkontrol. Melalui sistem ini, diharapkan kinerja manusia dapat dipermudah, konsumsi energi menjadi lebih efisien, dan ketidakseimbangan antara </a:t>
            </a:r>
            <a:r>
              <a:rPr lang="en-US" b="true" sz="2481">
                <a:solidFill>
                  <a:srgbClr val="0B5276"/>
                </a:solidFill>
                <a:latin typeface="Poppins Bold"/>
                <a:ea typeface="Poppins Bold"/>
                <a:cs typeface="Poppins Bold"/>
                <a:sym typeface="Poppins Bold"/>
              </a:rPr>
              <a:t>supply and demand</a:t>
            </a:r>
            <a:r>
              <a:rPr lang="en-US" sz="2481">
                <a:solidFill>
                  <a:srgbClr val="0B5276"/>
                </a:solidFill>
                <a:latin typeface="Poppins"/>
                <a:ea typeface="Poppins"/>
                <a:cs typeface="Poppins"/>
                <a:sym typeface="Poppins"/>
              </a:rPr>
              <a:t> dapat diminimalkan.</a:t>
            </a:r>
          </a:p>
        </p:txBody>
      </p:sp>
      <p:sp>
        <p:nvSpPr>
          <p:cNvPr name="Freeform 3" id="3"/>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79718" y="4554228"/>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744896" y="-1018367"/>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9635" y="383111"/>
            <a:ext cx="10618338" cy="1357853"/>
          </a:xfrm>
          <a:prstGeom prst="rect">
            <a:avLst/>
          </a:prstGeom>
        </p:spPr>
        <p:txBody>
          <a:bodyPr anchor="t" rtlCol="false" tIns="0" lIns="0" bIns="0" rIns="0">
            <a:spAutoFit/>
          </a:bodyPr>
          <a:lstStyle/>
          <a:p>
            <a:pPr algn="l">
              <a:lnSpc>
                <a:spcPts val="9587"/>
              </a:lnSpc>
            </a:pPr>
            <a:r>
              <a:rPr lang="en-US" b="true" sz="9399">
                <a:solidFill>
                  <a:srgbClr val="0B5276"/>
                </a:solidFill>
                <a:latin typeface="Poppins Bold"/>
                <a:ea typeface="Poppins Bold"/>
                <a:cs typeface="Poppins Bold"/>
                <a:sym typeface="Poppins Bold"/>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4959636" cy="1267967"/>
          </a:xfrm>
          <a:prstGeom prst="rect">
            <a:avLst/>
          </a:prstGeom>
        </p:spPr>
        <p:txBody>
          <a:bodyPr anchor="t" rtlCol="false" tIns="0" lIns="0" bIns="0" rIns="0">
            <a:spAutoFit/>
          </a:bodyPr>
          <a:lstStyle/>
          <a:p>
            <a:pPr algn="l">
              <a:lnSpc>
                <a:spcPts val="8975"/>
              </a:lnSpc>
            </a:pPr>
            <a:r>
              <a:rPr lang="en-US" b="true" sz="8799">
                <a:solidFill>
                  <a:srgbClr val="0B5276"/>
                </a:solidFill>
                <a:latin typeface="Poppins Bold"/>
                <a:ea typeface="Poppins Bold"/>
                <a:cs typeface="Poppins Bold"/>
                <a:sym typeface="Poppins Bold"/>
              </a:rPr>
              <a:t>TUJUAN</a:t>
            </a:r>
          </a:p>
        </p:txBody>
      </p:sp>
      <p:sp>
        <p:nvSpPr>
          <p:cNvPr name="TextBox 3" id="3"/>
          <p:cNvSpPr txBox="true"/>
          <p:nvPr/>
        </p:nvSpPr>
        <p:spPr>
          <a:xfrm rot="0">
            <a:off x="794305" y="2763774"/>
            <a:ext cx="12512109" cy="4712208"/>
          </a:xfrm>
          <a:prstGeom prst="rect">
            <a:avLst/>
          </a:prstGeom>
        </p:spPr>
        <p:txBody>
          <a:bodyPr anchor="t" rtlCol="false" tIns="0" lIns="0" bIns="0" rIns="0">
            <a:spAutoFit/>
          </a:bodyPr>
          <a:lstStyle/>
          <a:p>
            <a:pPr algn="just" marL="626109" indent="-313054" lvl="1">
              <a:lnSpc>
                <a:spcPts val="4175"/>
              </a:lnSpc>
              <a:buAutoNum type="arabicPeriod" startAt="1"/>
            </a:pPr>
            <a:r>
              <a:rPr lang="en-US" sz="2899">
                <a:solidFill>
                  <a:srgbClr val="0B5276"/>
                </a:solidFill>
                <a:latin typeface="Poppins"/>
                <a:ea typeface="Poppins"/>
                <a:cs typeface="Poppins"/>
                <a:sym typeface="Poppins"/>
              </a:rPr>
              <a:t>Merancang sistem BAS yang dapat beroperasi secara semi-manual dan otomatis.</a:t>
            </a:r>
          </a:p>
          <a:p>
            <a:pPr algn="just" marL="626109" indent="-313054" lvl="1">
              <a:lnSpc>
                <a:spcPts val="4175"/>
              </a:lnSpc>
              <a:buAutoNum type="arabicPeriod" startAt="1"/>
            </a:pPr>
            <a:r>
              <a:rPr lang="en-US" sz="2899">
                <a:solidFill>
                  <a:srgbClr val="0B5276"/>
                </a:solidFill>
                <a:latin typeface="Poppins"/>
                <a:ea typeface="Poppins"/>
                <a:cs typeface="Poppins"/>
                <a:sym typeface="Poppins"/>
              </a:rPr>
              <a:t>Meningkatkan efisiensi dan produktivitas melalui kontrol dan monitoring terpusat.</a:t>
            </a:r>
          </a:p>
          <a:p>
            <a:pPr algn="just" marL="626109" indent="-313054" lvl="1">
              <a:lnSpc>
                <a:spcPts val="4175"/>
              </a:lnSpc>
              <a:buAutoNum type="arabicPeriod" startAt="1"/>
            </a:pPr>
            <a:r>
              <a:rPr lang="en-US" sz="2899">
                <a:solidFill>
                  <a:srgbClr val="0B5276"/>
                </a:solidFill>
                <a:latin typeface="Poppins"/>
                <a:ea typeface="Poppins"/>
                <a:cs typeface="Poppins"/>
                <a:sym typeface="Poppins"/>
              </a:rPr>
              <a:t>Mengurangi risiko kesalahan akibat kontrol manual.</a:t>
            </a:r>
          </a:p>
          <a:p>
            <a:pPr algn="just" marL="626109" indent="-313054" lvl="1">
              <a:lnSpc>
                <a:spcPts val="4175"/>
              </a:lnSpc>
              <a:buAutoNum type="arabicPeriod" startAt="1"/>
            </a:pPr>
            <a:r>
              <a:rPr lang="en-US" sz="2899">
                <a:solidFill>
                  <a:srgbClr val="0B5276"/>
                </a:solidFill>
                <a:latin typeface="Poppins"/>
                <a:ea typeface="Poppins"/>
                <a:cs typeface="Poppins"/>
                <a:sym typeface="Poppins"/>
              </a:rPr>
              <a:t>Menyediakan solusi otomasi yang terjangkau dan mudah diimplementasikan.</a:t>
            </a:r>
          </a:p>
          <a:p>
            <a:pPr algn="just" marL="626109" indent="-313054" lvl="1">
              <a:lnSpc>
                <a:spcPts val="4175"/>
              </a:lnSpc>
              <a:buAutoNum type="arabicPeriod" startAt="1"/>
            </a:pPr>
            <a:r>
              <a:rPr lang="en-US" sz="2899">
                <a:solidFill>
                  <a:srgbClr val="0B5276"/>
                </a:solidFill>
                <a:latin typeface="Poppins"/>
                <a:ea typeface="Poppins"/>
                <a:cs typeface="Poppins"/>
                <a:sym typeface="Poppins"/>
              </a:rPr>
              <a:t>Mengenalkan potensi teknologi otomatisasi dan IoT kepada industri lokal.</a:t>
            </a:r>
          </a:p>
        </p:txBody>
      </p:sp>
      <p:sp>
        <p:nvSpPr>
          <p:cNvPr name="Freeform 4" id="4"/>
          <p:cNvSpPr/>
          <p:nvPr/>
        </p:nvSpPr>
        <p:spPr>
          <a:xfrm flipH="false" flipV="false" rot="0">
            <a:off x="12212505" y="6724783"/>
            <a:ext cx="8362218" cy="3773451"/>
          </a:xfrm>
          <a:custGeom>
            <a:avLst/>
            <a:gdLst/>
            <a:ahLst/>
            <a:cxnLst/>
            <a:rect r="r" b="b" t="t" l="l"/>
            <a:pathLst>
              <a:path h="3773451" w="8362218">
                <a:moveTo>
                  <a:pt x="0" y="0"/>
                </a:moveTo>
                <a:lnTo>
                  <a:pt x="8362218" y="0"/>
                </a:lnTo>
                <a:lnTo>
                  <a:pt x="8362218" y="3773451"/>
                </a:lnTo>
                <a:lnTo>
                  <a:pt x="0" y="377345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74640" y="-1457366"/>
            <a:ext cx="5147619" cy="4972132"/>
          </a:xfrm>
          <a:custGeom>
            <a:avLst/>
            <a:gdLst/>
            <a:ahLst/>
            <a:cxnLst/>
            <a:rect r="r" b="b" t="t" l="l"/>
            <a:pathLst>
              <a:path h="4972132" w="5147619">
                <a:moveTo>
                  <a:pt x="0" y="0"/>
                </a:moveTo>
                <a:lnTo>
                  <a:pt x="5147618" y="0"/>
                </a:lnTo>
                <a:lnTo>
                  <a:pt x="5147618"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254884" y="7604781"/>
            <a:ext cx="6243219" cy="2817253"/>
          </a:xfrm>
          <a:custGeom>
            <a:avLst/>
            <a:gdLst/>
            <a:ahLst/>
            <a:cxnLst/>
            <a:rect r="r" b="b" t="t" l="l"/>
            <a:pathLst>
              <a:path h="2817253" w="6243219">
                <a:moveTo>
                  <a:pt x="6243220" y="0"/>
                </a:moveTo>
                <a:lnTo>
                  <a:pt x="0" y="0"/>
                </a:lnTo>
                <a:lnTo>
                  <a:pt x="0" y="2817253"/>
                </a:lnTo>
                <a:lnTo>
                  <a:pt x="6243220" y="2817253"/>
                </a:lnTo>
                <a:lnTo>
                  <a:pt x="624322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5988336" y="7680981"/>
            <a:ext cx="6243219" cy="2817253"/>
          </a:xfrm>
          <a:custGeom>
            <a:avLst/>
            <a:gdLst/>
            <a:ahLst/>
            <a:cxnLst/>
            <a:rect r="r" b="b" t="t" l="l"/>
            <a:pathLst>
              <a:path h="2817253" w="6243219">
                <a:moveTo>
                  <a:pt x="6243219" y="0"/>
                </a:moveTo>
                <a:lnTo>
                  <a:pt x="0" y="0"/>
                </a:lnTo>
                <a:lnTo>
                  <a:pt x="0" y="2817253"/>
                </a:lnTo>
                <a:lnTo>
                  <a:pt x="6243219" y="2817253"/>
                </a:lnTo>
                <a:lnTo>
                  <a:pt x="6243219"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518853" y="3206433"/>
            <a:ext cx="5769147" cy="7456086"/>
          </a:xfrm>
          <a:custGeom>
            <a:avLst/>
            <a:gdLst/>
            <a:ahLst/>
            <a:cxnLst/>
            <a:rect r="r" b="b" t="t" l="l"/>
            <a:pathLst>
              <a:path h="7456086" w="5769147">
                <a:moveTo>
                  <a:pt x="0" y="0"/>
                </a:moveTo>
                <a:lnTo>
                  <a:pt x="5769147" y="0"/>
                </a:lnTo>
                <a:lnTo>
                  <a:pt x="5769147" y="7456087"/>
                </a:lnTo>
                <a:lnTo>
                  <a:pt x="0" y="7456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8462" y="44759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44896" y="-1018367"/>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23368" y="3425112"/>
            <a:ext cx="5769147" cy="7456086"/>
          </a:xfrm>
          <a:custGeom>
            <a:avLst/>
            <a:gdLst/>
            <a:ahLst/>
            <a:cxnLst/>
            <a:rect r="r" b="b" t="t" l="l"/>
            <a:pathLst>
              <a:path h="7456086" w="5769147">
                <a:moveTo>
                  <a:pt x="0" y="0"/>
                </a:moveTo>
                <a:lnTo>
                  <a:pt x="5769147" y="0"/>
                </a:lnTo>
                <a:lnTo>
                  <a:pt x="5769147" y="7456086"/>
                </a:lnTo>
                <a:lnTo>
                  <a:pt x="0" y="7456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459133"/>
            <a:ext cx="11098259" cy="1136647"/>
          </a:xfrm>
          <a:prstGeom prst="rect">
            <a:avLst/>
          </a:prstGeom>
        </p:spPr>
        <p:txBody>
          <a:bodyPr anchor="t" rtlCol="false" tIns="0" lIns="0" bIns="0" rIns="0">
            <a:spAutoFit/>
          </a:bodyPr>
          <a:lstStyle/>
          <a:p>
            <a:pPr algn="l">
              <a:lnSpc>
                <a:spcPts val="7999"/>
              </a:lnSpc>
            </a:pPr>
            <a:r>
              <a:rPr lang="en-US" b="true" sz="7999">
                <a:solidFill>
                  <a:srgbClr val="0B5276"/>
                </a:solidFill>
                <a:latin typeface="Poppins Bold"/>
                <a:ea typeface="Poppins Bold"/>
                <a:cs typeface="Poppins Bold"/>
                <a:sym typeface="Poppins Bold"/>
              </a:rPr>
              <a:t>RUMUSAN MASALAH</a:t>
            </a:r>
          </a:p>
        </p:txBody>
      </p:sp>
      <p:sp>
        <p:nvSpPr>
          <p:cNvPr name="TextBox 7" id="7"/>
          <p:cNvSpPr txBox="true"/>
          <p:nvPr/>
        </p:nvSpPr>
        <p:spPr>
          <a:xfrm rot="0">
            <a:off x="309063" y="3485091"/>
            <a:ext cx="13917686" cy="4819015"/>
          </a:xfrm>
          <a:prstGeom prst="rect">
            <a:avLst/>
          </a:prstGeom>
        </p:spPr>
        <p:txBody>
          <a:bodyPr anchor="t" rtlCol="false" tIns="0" lIns="0" bIns="0" rIns="0">
            <a:spAutoFit/>
          </a:bodyPr>
          <a:lstStyle/>
          <a:p>
            <a:pPr algn="just" marL="734056" indent="-367028" lvl="1">
              <a:lnSpc>
                <a:spcPts val="4759"/>
              </a:lnSpc>
              <a:buAutoNum type="arabicPeriod" startAt="1"/>
            </a:pPr>
            <a:r>
              <a:rPr lang="en-US" b="true" sz="3399">
                <a:solidFill>
                  <a:srgbClr val="0B5276"/>
                </a:solidFill>
                <a:latin typeface="Poppins Bold"/>
                <a:ea typeface="Poppins Bold"/>
                <a:cs typeface="Poppins Bold"/>
                <a:sym typeface="Poppins Bold"/>
              </a:rPr>
              <a:t>Bagaimana merancang sistem Building Automation System (BAS) yang dapat beroperasi secara manual dan otomatis?</a:t>
            </a:r>
          </a:p>
          <a:p>
            <a:pPr algn="just" marL="734056" indent="-367028" lvl="1">
              <a:lnSpc>
                <a:spcPts val="4759"/>
              </a:lnSpc>
              <a:buAutoNum type="arabicPeriod" startAt="1"/>
            </a:pPr>
            <a:r>
              <a:rPr lang="en-US" b="true" sz="3399">
                <a:solidFill>
                  <a:srgbClr val="0B5276"/>
                </a:solidFill>
                <a:latin typeface="Poppins Bold"/>
                <a:ea typeface="Poppins Bold"/>
                <a:cs typeface="Poppins Bold"/>
                <a:sym typeface="Poppins Bold"/>
              </a:rPr>
              <a:t>Bagaimana sistem BAS dapat membantu dalam meningkatkan efisiensi kerja dan koordinasi dalam suatu bangunan atau fasilitas industri?</a:t>
            </a:r>
          </a:p>
          <a:p>
            <a:pPr algn="just" marL="734056" indent="-367028" lvl="1">
              <a:lnSpc>
                <a:spcPts val="4759"/>
              </a:lnSpc>
              <a:buAutoNum type="arabicPeriod" startAt="1"/>
            </a:pPr>
            <a:r>
              <a:rPr lang="en-US" b="true" sz="3399">
                <a:solidFill>
                  <a:srgbClr val="0B5276"/>
                </a:solidFill>
                <a:latin typeface="Poppins Bold"/>
                <a:ea typeface="Poppins Bold"/>
                <a:cs typeface="Poppins Bold"/>
                <a:sym typeface="Poppins Bold"/>
              </a:rPr>
              <a:t>Teknologi apa saja yang dibutuhkan untuk mewujudkan BAS yang efektif dan terintegrasi?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9730" y="3714171"/>
            <a:ext cx="6226185" cy="1697355"/>
          </a:xfrm>
          <a:prstGeom prst="rect">
            <a:avLst/>
          </a:prstGeom>
        </p:spPr>
        <p:txBody>
          <a:bodyPr anchor="t" rtlCol="false" tIns="0" lIns="0" bIns="0" rIns="0">
            <a:spAutoFit/>
          </a:bodyPr>
          <a:lstStyle/>
          <a:p>
            <a:pPr algn="just">
              <a:lnSpc>
                <a:spcPts val="2640"/>
              </a:lnSpc>
            </a:pPr>
            <a:r>
              <a:rPr lang="en-US" sz="2400">
                <a:solidFill>
                  <a:srgbClr val="0B5276"/>
                </a:solidFill>
                <a:latin typeface="Poppins"/>
                <a:ea typeface="Poppins"/>
                <a:cs typeface="Poppins"/>
                <a:sym typeface="Poppins"/>
              </a:rPr>
              <a:t>Meningkatkan efisiensi operasional dalam pengelolaan sistem bangunan melalui kontrol otomatis dan pemantauan berbasis teknologi.</a:t>
            </a:r>
          </a:p>
          <a:p>
            <a:pPr algn="just">
              <a:lnSpc>
                <a:spcPts val="2640"/>
              </a:lnSpc>
            </a:pPr>
          </a:p>
        </p:txBody>
      </p:sp>
      <p:sp>
        <p:nvSpPr>
          <p:cNvPr name="Freeform 3" id="3"/>
          <p:cNvSpPr/>
          <p:nvPr/>
        </p:nvSpPr>
        <p:spPr>
          <a:xfrm flipH="false" flipV="false" rot="0">
            <a:off x="-2889078" y="514350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008691" y="-1216213"/>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28355" y="3718446"/>
            <a:ext cx="3259645" cy="6568554"/>
          </a:xfrm>
          <a:custGeom>
            <a:avLst/>
            <a:gdLst/>
            <a:ahLst/>
            <a:cxnLst/>
            <a:rect r="r" b="b" t="t" l="l"/>
            <a:pathLst>
              <a:path h="6568554" w="3259645">
                <a:moveTo>
                  <a:pt x="0" y="0"/>
                </a:moveTo>
                <a:lnTo>
                  <a:pt x="3259645" y="0"/>
                </a:lnTo>
                <a:lnTo>
                  <a:pt x="3259645" y="6568554"/>
                </a:lnTo>
                <a:lnTo>
                  <a:pt x="0" y="6568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226867" y="314515"/>
            <a:ext cx="9218095" cy="1504570"/>
          </a:xfrm>
          <a:prstGeom prst="rect">
            <a:avLst/>
          </a:prstGeom>
        </p:spPr>
        <p:txBody>
          <a:bodyPr anchor="t" rtlCol="false" tIns="0" lIns="0" bIns="0" rIns="0">
            <a:spAutoFit/>
          </a:bodyPr>
          <a:lstStyle/>
          <a:p>
            <a:pPr algn="ctr">
              <a:lnSpc>
                <a:spcPts val="10608"/>
              </a:lnSpc>
            </a:pPr>
            <a:r>
              <a:rPr lang="en-US" b="true" sz="10400">
                <a:solidFill>
                  <a:srgbClr val="0B5276"/>
                </a:solidFill>
                <a:latin typeface="Poppins Bold"/>
                <a:ea typeface="Poppins Bold"/>
                <a:cs typeface="Poppins Bold"/>
                <a:sym typeface="Poppins Bold"/>
              </a:rPr>
              <a:t>MANFAAT</a:t>
            </a:r>
          </a:p>
        </p:txBody>
      </p:sp>
      <p:sp>
        <p:nvSpPr>
          <p:cNvPr name="TextBox 7" id="7"/>
          <p:cNvSpPr txBox="true"/>
          <p:nvPr/>
        </p:nvSpPr>
        <p:spPr>
          <a:xfrm rot="0">
            <a:off x="300497" y="2869474"/>
            <a:ext cx="4888842" cy="454172"/>
          </a:xfrm>
          <a:prstGeom prst="rect">
            <a:avLst/>
          </a:prstGeom>
        </p:spPr>
        <p:txBody>
          <a:bodyPr anchor="t" rtlCol="false" tIns="0" lIns="0" bIns="0" rIns="0">
            <a:spAutoFit/>
          </a:bodyPr>
          <a:lstStyle/>
          <a:p>
            <a:pPr algn="ctr" marL="691065" indent="-345533" lvl="1">
              <a:lnSpc>
                <a:spcPts val="3264"/>
              </a:lnSpc>
              <a:buAutoNum type="arabicPeriod" startAt="1"/>
            </a:pPr>
            <a:r>
              <a:rPr lang="en-US" b="true" sz="3200">
                <a:solidFill>
                  <a:srgbClr val="0B5276"/>
                </a:solidFill>
                <a:latin typeface="Poppins Bold"/>
                <a:ea typeface="Poppins Bold"/>
                <a:cs typeface="Poppins Bold"/>
                <a:sym typeface="Poppins Bold"/>
              </a:rPr>
              <a:t>MANFAAT PRAKTIS:</a:t>
            </a:r>
          </a:p>
        </p:txBody>
      </p:sp>
      <p:sp>
        <p:nvSpPr>
          <p:cNvPr name="TextBox 8" id="8"/>
          <p:cNvSpPr txBox="true"/>
          <p:nvPr/>
        </p:nvSpPr>
        <p:spPr>
          <a:xfrm rot="0">
            <a:off x="609730" y="5828918"/>
            <a:ext cx="4888842" cy="454172"/>
          </a:xfrm>
          <a:prstGeom prst="rect">
            <a:avLst/>
          </a:prstGeom>
        </p:spPr>
        <p:txBody>
          <a:bodyPr anchor="t" rtlCol="false" tIns="0" lIns="0" bIns="0" rIns="0">
            <a:spAutoFit/>
          </a:bodyPr>
          <a:lstStyle/>
          <a:p>
            <a:pPr algn="ctr">
              <a:lnSpc>
                <a:spcPts val="3264"/>
              </a:lnSpc>
            </a:pPr>
            <a:r>
              <a:rPr lang="en-US" sz="3200">
                <a:solidFill>
                  <a:srgbClr val="0B5276"/>
                </a:solidFill>
                <a:latin typeface="Poppins"/>
                <a:ea typeface="Poppins"/>
                <a:cs typeface="Poppins"/>
                <a:sym typeface="Poppins"/>
              </a:rPr>
              <a:t>2.</a:t>
            </a:r>
            <a:r>
              <a:rPr lang="en-US" b="true" sz="3200">
                <a:solidFill>
                  <a:srgbClr val="0B5276"/>
                </a:solidFill>
                <a:latin typeface="Poppins Bold"/>
                <a:ea typeface="Poppins Bold"/>
                <a:cs typeface="Poppins Bold"/>
                <a:sym typeface="Poppins Bold"/>
              </a:rPr>
              <a:t> MANFAAT EKONOMIS:</a:t>
            </a:r>
          </a:p>
        </p:txBody>
      </p:sp>
      <p:sp>
        <p:nvSpPr>
          <p:cNvPr name="TextBox 9" id="9"/>
          <p:cNvSpPr txBox="true"/>
          <p:nvPr/>
        </p:nvSpPr>
        <p:spPr>
          <a:xfrm rot="0">
            <a:off x="609730" y="6673614"/>
            <a:ext cx="6226185" cy="1697355"/>
          </a:xfrm>
          <a:prstGeom prst="rect">
            <a:avLst/>
          </a:prstGeom>
        </p:spPr>
        <p:txBody>
          <a:bodyPr anchor="t" rtlCol="false" tIns="0" lIns="0" bIns="0" rIns="0">
            <a:spAutoFit/>
          </a:bodyPr>
          <a:lstStyle/>
          <a:p>
            <a:pPr algn="just">
              <a:lnSpc>
                <a:spcPts val="2640"/>
              </a:lnSpc>
            </a:pPr>
            <a:r>
              <a:rPr lang="en-US" sz="2400">
                <a:solidFill>
                  <a:srgbClr val="0B5276"/>
                </a:solidFill>
                <a:latin typeface="Poppins"/>
                <a:ea typeface="Poppins"/>
                <a:cs typeface="Poppins"/>
                <a:sym typeface="Poppins"/>
              </a:rPr>
              <a:t>Mengurangi pemborosan energi dan biaya operasional dengan sistem monitoring yang real-time dan otomatisasi kerja.</a:t>
            </a:r>
          </a:p>
          <a:p>
            <a:pPr algn="just">
              <a:lnSpc>
                <a:spcPts val="2640"/>
              </a:lnSpc>
            </a:pPr>
          </a:p>
        </p:txBody>
      </p:sp>
      <p:sp>
        <p:nvSpPr>
          <p:cNvPr name="TextBox 10" id="10"/>
          <p:cNvSpPr txBox="true"/>
          <p:nvPr/>
        </p:nvSpPr>
        <p:spPr>
          <a:xfrm rot="0">
            <a:off x="8516800" y="2869474"/>
            <a:ext cx="5259921" cy="454172"/>
          </a:xfrm>
          <a:prstGeom prst="rect">
            <a:avLst/>
          </a:prstGeom>
        </p:spPr>
        <p:txBody>
          <a:bodyPr anchor="t" rtlCol="false" tIns="0" lIns="0" bIns="0" rIns="0">
            <a:spAutoFit/>
          </a:bodyPr>
          <a:lstStyle/>
          <a:p>
            <a:pPr algn="ctr">
              <a:lnSpc>
                <a:spcPts val="3264"/>
              </a:lnSpc>
            </a:pPr>
            <a:r>
              <a:rPr lang="en-US" sz="3200">
                <a:solidFill>
                  <a:srgbClr val="0B5276"/>
                </a:solidFill>
                <a:latin typeface="Poppins"/>
                <a:ea typeface="Poppins"/>
                <a:cs typeface="Poppins"/>
                <a:sym typeface="Poppins"/>
              </a:rPr>
              <a:t>3.</a:t>
            </a:r>
            <a:r>
              <a:rPr lang="en-US" b="true" sz="3200">
                <a:solidFill>
                  <a:srgbClr val="0B5276"/>
                </a:solidFill>
                <a:latin typeface="Poppins Bold"/>
                <a:ea typeface="Poppins Bold"/>
                <a:cs typeface="Poppins Bold"/>
                <a:sym typeface="Poppins Bold"/>
              </a:rPr>
              <a:t> MANFAAT EDUKATIF:</a:t>
            </a:r>
          </a:p>
        </p:txBody>
      </p:sp>
      <p:sp>
        <p:nvSpPr>
          <p:cNvPr name="TextBox 11" id="11"/>
          <p:cNvSpPr txBox="true"/>
          <p:nvPr/>
        </p:nvSpPr>
        <p:spPr>
          <a:xfrm rot="0">
            <a:off x="8802170" y="3674990"/>
            <a:ext cx="6226185" cy="1697355"/>
          </a:xfrm>
          <a:prstGeom prst="rect">
            <a:avLst/>
          </a:prstGeom>
        </p:spPr>
        <p:txBody>
          <a:bodyPr anchor="t" rtlCol="false" tIns="0" lIns="0" bIns="0" rIns="0">
            <a:spAutoFit/>
          </a:bodyPr>
          <a:lstStyle/>
          <a:p>
            <a:pPr algn="just">
              <a:lnSpc>
                <a:spcPts val="2640"/>
              </a:lnSpc>
            </a:pPr>
            <a:r>
              <a:rPr lang="en-US" sz="2400">
                <a:solidFill>
                  <a:srgbClr val="0B5276"/>
                </a:solidFill>
                <a:latin typeface="Poppins"/>
                <a:ea typeface="Poppins"/>
                <a:cs typeface="Poppins"/>
                <a:sym typeface="Poppins"/>
              </a:rPr>
              <a:t>Memberikan pembelajaran nyata bagi mahasiswa atau pengembang teknologi tentang penerapan IoT dan sistem kontrol otomatis di dunia industri.</a:t>
            </a:r>
          </a:p>
          <a:p>
            <a:pPr algn="just">
              <a:lnSpc>
                <a:spcPts val="2640"/>
              </a:lnSpc>
            </a:pPr>
          </a:p>
        </p:txBody>
      </p:sp>
      <p:sp>
        <p:nvSpPr>
          <p:cNvPr name="TextBox 12" id="12"/>
          <p:cNvSpPr txBox="true"/>
          <p:nvPr/>
        </p:nvSpPr>
        <p:spPr>
          <a:xfrm rot="0">
            <a:off x="8516800" y="5828918"/>
            <a:ext cx="4888842" cy="454172"/>
          </a:xfrm>
          <a:prstGeom prst="rect">
            <a:avLst/>
          </a:prstGeom>
        </p:spPr>
        <p:txBody>
          <a:bodyPr anchor="t" rtlCol="false" tIns="0" lIns="0" bIns="0" rIns="0">
            <a:spAutoFit/>
          </a:bodyPr>
          <a:lstStyle/>
          <a:p>
            <a:pPr algn="ctr">
              <a:lnSpc>
                <a:spcPts val="3264"/>
              </a:lnSpc>
            </a:pPr>
            <a:r>
              <a:rPr lang="en-US" sz="3200">
                <a:solidFill>
                  <a:srgbClr val="0B5276"/>
                </a:solidFill>
                <a:latin typeface="Poppins"/>
                <a:ea typeface="Poppins"/>
                <a:cs typeface="Poppins"/>
                <a:sym typeface="Poppins"/>
              </a:rPr>
              <a:t>4.</a:t>
            </a:r>
            <a:r>
              <a:rPr lang="en-US" b="true" sz="3200">
                <a:solidFill>
                  <a:srgbClr val="0B5276"/>
                </a:solidFill>
                <a:latin typeface="Poppins Bold"/>
                <a:ea typeface="Poppins Bold"/>
                <a:cs typeface="Poppins Bold"/>
                <a:sym typeface="Poppins Bold"/>
              </a:rPr>
              <a:t> MANFAAT SOSIAL:</a:t>
            </a:r>
          </a:p>
        </p:txBody>
      </p:sp>
      <p:sp>
        <p:nvSpPr>
          <p:cNvPr name="TextBox 13" id="13"/>
          <p:cNvSpPr txBox="true"/>
          <p:nvPr/>
        </p:nvSpPr>
        <p:spPr>
          <a:xfrm rot="0">
            <a:off x="8802170" y="6466172"/>
            <a:ext cx="5925688" cy="1363980"/>
          </a:xfrm>
          <a:prstGeom prst="rect">
            <a:avLst/>
          </a:prstGeom>
        </p:spPr>
        <p:txBody>
          <a:bodyPr anchor="t" rtlCol="false" tIns="0" lIns="0" bIns="0" rIns="0">
            <a:spAutoFit/>
          </a:bodyPr>
          <a:lstStyle/>
          <a:p>
            <a:pPr algn="just">
              <a:lnSpc>
                <a:spcPts val="2640"/>
              </a:lnSpc>
            </a:pPr>
            <a:r>
              <a:rPr lang="en-US" sz="2400">
                <a:solidFill>
                  <a:srgbClr val="0B5276"/>
                </a:solidFill>
                <a:latin typeface="Poppins"/>
                <a:ea typeface="Poppins"/>
                <a:cs typeface="Poppins"/>
                <a:sym typeface="Poppins"/>
              </a:rPr>
              <a:t>Mendukung peningkatan produktivitas tenaga kerja dengan mempermudah proses kerja dan mengurangi beban operasional manual.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96062" y="46283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4238" y="63050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380924" y="199705"/>
            <a:ext cx="14622823" cy="9887590"/>
            <a:chOff x="0" y="0"/>
            <a:chExt cx="19497097" cy="13183453"/>
          </a:xfrm>
        </p:grpSpPr>
        <p:pic>
          <p:nvPicPr>
            <p:cNvPr name="Picture 5" id="5"/>
            <p:cNvPicPr>
              <a:picLocks noChangeAspect="true"/>
            </p:cNvPicPr>
            <p:nvPr/>
          </p:nvPicPr>
          <p:blipFill>
            <a:blip r:embed="rId4"/>
            <a:srcRect l="3638" t="0" r="3638" b="0"/>
            <a:stretch>
              <a:fillRect/>
            </a:stretch>
          </p:blipFill>
          <p:spPr>
            <a:xfrm flipH="false" flipV="false">
              <a:off x="0" y="0"/>
              <a:ext cx="9685049" cy="6528226"/>
            </a:xfrm>
            <a:prstGeom prst="rect">
              <a:avLst/>
            </a:prstGeom>
          </p:spPr>
        </p:pic>
        <p:pic>
          <p:nvPicPr>
            <p:cNvPr name="Picture 6" id="6"/>
            <p:cNvPicPr>
              <a:picLocks noChangeAspect="true"/>
            </p:cNvPicPr>
            <p:nvPr/>
          </p:nvPicPr>
          <p:blipFill>
            <a:blip r:embed="rId5"/>
            <a:srcRect l="3638" t="0" r="3638" b="0"/>
            <a:stretch>
              <a:fillRect/>
            </a:stretch>
          </p:blipFill>
          <p:spPr>
            <a:xfrm flipH="false" flipV="false">
              <a:off x="9812049" y="0"/>
              <a:ext cx="9685049" cy="6528226"/>
            </a:xfrm>
            <a:prstGeom prst="rect">
              <a:avLst/>
            </a:prstGeom>
          </p:spPr>
        </p:pic>
        <p:pic>
          <p:nvPicPr>
            <p:cNvPr name="Picture 7" id="7"/>
            <p:cNvPicPr>
              <a:picLocks noChangeAspect="true"/>
            </p:cNvPicPr>
            <p:nvPr/>
          </p:nvPicPr>
          <p:blipFill>
            <a:blip r:embed="rId6"/>
            <a:srcRect l="3638" t="0" r="3638" b="0"/>
            <a:stretch>
              <a:fillRect/>
            </a:stretch>
          </p:blipFill>
          <p:spPr>
            <a:xfrm flipH="false" flipV="false">
              <a:off x="0" y="6655226"/>
              <a:ext cx="9685049" cy="6528226"/>
            </a:xfrm>
            <a:prstGeom prst="rect">
              <a:avLst/>
            </a:prstGeom>
          </p:spPr>
        </p:pic>
        <p:pic>
          <p:nvPicPr>
            <p:cNvPr name="Picture 8" id="8"/>
            <p:cNvPicPr>
              <a:picLocks noChangeAspect="true"/>
            </p:cNvPicPr>
            <p:nvPr/>
          </p:nvPicPr>
          <p:blipFill>
            <a:blip r:embed="rId7"/>
            <a:srcRect l="3638" t="0" r="3638" b="0"/>
            <a:stretch>
              <a:fillRect/>
            </a:stretch>
          </p:blipFill>
          <p:spPr>
            <a:xfrm flipH="false" flipV="false">
              <a:off x="9812049" y="6655226"/>
              <a:ext cx="9685049" cy="6528226"/>
            </a:xfrm>
            <a:prstGeom prst="rect">
              <a:avLst/>
            </a:prstGeom>
          </p:spPr>
        </p:pic>
      </p:grpSp>
      <p:sp>
        <p:nvSpPr>
          <p:cNvPr name="Freeform 9" id="9"/>
          <p:cNvSpPr/>
          <p:nvPr/>
        </p:nvSpPr>
        <p:spPr>
          <a:xfrm flipH="false" flipV="false" rot="-10800000">
            <a:off x="16636936" y="-1028700"/>
            <a:ext cx="3302127" cy="4114800"/>
          </a:xfrm>
          <a:custGeom>
            <a:avLst/>
            <a:gdLst/>
            <a:ahLst/>
            <a:cxnLst/>
            <a:rect r="r" b="b" t="t" l="l"/>
            <a:pathLst>
              <a:path h="4114800" w="3302127">
                <a:moveTo>
                  <a:pt x="0" y="0"/>
                </a:moveTo>
                <a:lnTo>
                  <a:pt x="3302127" y="0"/>
                </a:lnTo>
                <a:lnTo>
                  <a:pt x="330212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87008" y="433956"/>
            <a:ext cx="1352224" cy="1256162"/>
          </a:xfrm>
          <a:prstGeom prst="rect">
            <a:avLst/>
          </a:prstGeom>
        </p:spPr>
        <p:txBody>
          <a:bodyPr anchor="t" rtlCol="false" tIns="0" lIns="0" bIns="0" rIns="0">
            <a:spAutoFit/>
          </a:bodyPr>
          <a:lstStyle/>
          <a:p>
            <a:pPr algn="l">
              <a:lnSpc>
                <a:spcPts val="8874"/>
              </a:lnSpc>
            </a:pPr>
            <a:r>
              <a:rPr lang="en-US" b="true" sz="8700">
                <a:solidFill>
                  <a:srgbClr val="0B5276"/>
                </a:solidFill>
                <a:latin typeface="Poppins Bold"/>
                <a:ea typeface="Poppins Bold"/>
                <a:cs typeface="Poppins Bold"/>
                <a:sym typeface="Poppins Bold"/>
              </a:rPr>
              <a:t>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8462" y="44759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44896" y="-1018367"/>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758031" y="-380066"/>
            <a:ext cx="8771938" cy="11720335"/>
          </a:xfrm>
          <a:custGeom>
            <a:avLst/>
            <a:gdLst/>
            <a:ahLst/>
            <a:cxnLst/>
            <a:rect r="r" b="b" t="t" l="l"/>
            <a:pathLst>
              <a:path h="11720335" w="8771938">
                <a:moveTo>
                  <a:pt x="0" y="0"/>
                </a:moveTo>
                <a:lnTo>
                  <a:pt x="8771938" y="0"/>
                </a:lnTo>
                <a:lnTo>
                  <a:pt x="8771938" y="11720336"/>
                </a:lnTo>
                <a:lnTo>
                  <a:pt x="0" y="11720336"/>
                </a:lnTo>
                <a:lnTo>
                  <a:pt x="0" y="0"/>
                </a:lnTo>
                <a:close/>
              </a:path>
            </a:pathLst>
          </a:custGeom>
          <a:blipFill>
            <a:blip r:embed="rId6"/>
            <a:stretch>
              <a:fillRect l="0" t="0" r="0" b="0"/>
            </a:stretch>
          </a:blipFill>
        </p:spPr>
      </p:sp>
      <p:sp>
        <p:nvSpPr>
          <p:cNvPr name="TextBox 6" id="6"/>
          <p:cNvSpPr txBox="true"/>
          <p:nvPr/>
        </p:nvSpPr>
        <p:spPr>
          <a:xfrm rot="0">
            <a:off x="385264" y="569988"/>
            <a:ext cx="6982152" cy="2161793"/>
          </a:xfrm>
          <a:prstGeom prst="rect">
            <a:avLst/>
          </a:prstGeom>
        </p:spPr>
        <p:txBody>
          <a:bodyPr anchor="t" rtlCol="false" tIns="0" lIns="0" bIns="0" rIns="0">
            <a:spAutoFit/>
          </a:bodyPr>
          <a:lstStyle/>
          <a:p>
            <a:pPr algn="l">
              <a:lnSpc>
                <a:spcPts val="8057"/>
              </a:lnSpc>
            </a:pPr>
            <a:r>
              <a:rPr lang="en-US" sz="7899" b="true">
                <a:solidFill>
                  <a:srgbClr val="0B5276"/>
                </a:solidFill>
                <a:latin typeface="Poppins Bold"/>
                <a:ea typeface="Poppins Bold"/>
                <a:cs typeface="Poppins Bold"/>
                <a:sym typeface="Poppins Bold"/>
              </a:rPr>
              <a:t>FLOWCHART</a:t>
            </a:r>
          </a:p>
          <a:p>
            <a:pPr algn="l">
              <a:lnSpc>
                <a:spcPts val="8057"/>
              </a:lnSpc>
            </a:pPr>
            <a:r>
              <a:rPr lang="en-US" sz="7899" b="true">
                <a:solidFill>
                  <a:srgbClr val="0B5276"/>
                </a:solidFill>
                <a:latin typeface="Poppins Bold"/>
                <a:ea typeface="Poppins Bold"/>
                <a:cs typeface="Poppins Bold"/>
                <a:sym typeface="Poppins Bold"/>
              </a:rPr>
              <a:t>GUI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44896" y="-1018367"/>
            <a:ext cx="5147619" cy="4972132"/>
          </a:xfrm>
          <a:custGeom>
            <a:avLst/>
            <a:gdLst/>
            <a:ahLst/>
            <a:cxnLst/>
            <a:rect r="r" b="b" t="t" l="l"/>
            <a:pathLst>
              <a:path h="4972132" w="5147619">
                <a:moveTo>
                  <a:pt x="0" y="0"/>
                </a:moveTo>
                <a:lnTo>
                  <a:pt x="5147619" y="0"/>
                </a:lnTo>
                <a:lnTo>
                  <a:pt x="5147619" y="4972132"/>
                </a:lnTo>
                <a:lnTo>
                  <a:pt x="0" y="497213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9806" y="1345847"/>
            <a:ext cx="11070881" cy="9380080"/>
          </a:xfrm>
          <a:custGeom>
            <a:avLst/>
            <a:gdLst/>
            <a:ahLst/>
            <a:cxnLst/>
            <a:rect r="r" b="b" t="t" l="l"/>
            <a:pathLst>
              <a:path h="9380080" w="11070881">
                <a:moveTo>
                  <a:pt x="0" y="0"/>
                </a:moveTo>
                <a:lnTo>
                  <a:pt x="11070881" y="0"/>
                </a:lnTo>
                <a:lnTo>
                  <a:pt x="11070881" y="9380081"/>
                </a:lnTo>
                <a:lnTo>
                  <a:pt x="0" y="9380081"/>
                </a:lnTo>
                <a:lnTo>
                  <a:pt x="0" y="0"/>
                </a:lnTo>
                <a:close/>
              </a:path>
            </a:pathLst>
          </a:custGeom>
          <a:blipFill>
            <a:blip r:embed="rId4"/>
            <a:stretch>
              <a:fillRect l="0" t="-24451" r="0" b="-35042"/>
            </a:stretch>
          </a:blipFill>
        </p:spPr>
      </p:sp>
      <p:sp>
        <p:nvSpPr>
          <p:cNvPr name="Freeform 4" id="4"/>
          <p:cNvSpPr/>
          <p:nvPr/>
        </p:nvSpPr>
        <p:spPr>
          <a:xfrm flipH="false" flipV="false" rot="0">
            <a:off x="11001838" y="6152678"/>
            <a:ext cx="10134625" cy="4573249"/>
          </a:xfrm>
          <a:custGeom>
            <a:avLst/>
            <a:gdLst/>
            <a:ahLst/>
            <a:cxnLst/>
            <a:rect r="r" b="b" t="t" l="l"/>
            <a:pathLst>
              <a:path h="4573249" w="10134625">
                <a:moveTo>
                  <a:pt x="0" y="0"/>
                </a:moveTo>
                <a:lnTo>
                  <a:pt x="10134624" y="0"/>
                </a:lnTo>
                <a:lnTo>
                  <a:pt x="10134624" y="4573250"/>
                </a:lnTo>
                <a:lnTo>
                  <a:pt x="0" y="4573250"/>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88017" y="4475980"/>
            <a:ext cx="13850300" cy="6249948"/>
          </a:xfrm>
          <a:custGeom>
            <a:avLst/>
            <a:gdLst/>
            <a:ahLst/>
            <a:cxnLst/>
            <a:rect r="r" b="b" t="t" l="l"/>
            <a:pathLst>
              <a:path h="6249948" w="13850300">
                <a:moveTo>
                  <a:pt x="0" y="0"/>
                </a:moveTo>
                <a:lnTo>
                  <a:pt x="13850300" y="0"/>
                </a:lnTo>
                <a:lnTo>
                  <a:pt x="13850300" y="6249948"/>
                </a:lnTo>
                <a:lnTo>
                  <a:pt x="0" y="6249948"/>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2730687" y="4374556"/>
            <a:ext cx="6415527" cy="6351371"/>
          </a:xfrm>
          <a:custGeom>
            <a:avLst/>
            <a:gdLst/>
            <a:ahLst/>
            <a:cxnLst/>
            <a:rect r="r" b="b" t="t" l="l"/>
            <a:pathLst>
              <a:path h="6351371" w="6415527">
                <a:moveTo>
                  <a:pt x="6415527" y="0"/>
                </a:moveTo>
                <a:lnTo>
                  <a:pt x="0" y="0"/>
                </a:lnTo>
                <a:lnTo>
                  <a:pt x="0" y="6351372"/>
                </a:lnTo>
                <a:lnTo>
                  <a:pt x="6415527" y="6351372"/>
                </a:lnTo>
                <a:lnTo>
                  <a:pt x="641552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491877"/>
            <a:ext cx="10333583" cy="1130796"/>
          </a:xfrm>
          <a:prstGeom prst="rect">
            <a:avLst/>
          </a:prstGeom>
        </p:spPr>
        <p:txBody>
          <a:bodyPr anchor="t" rtlCol="false" tIns="0" lIns="0" bIns="0" rIns="0">
            <a:spAutoFit/>
          </a:bodyPr>
          <a:lstStyle/>
          <a:p>
            <a:pPr algn="l">
              <a:lnSpc>
                <a:spcPts val="7956"/>
              </a:lnSpc>
            </a:pPr>
            <a:r>
              <a:rPr lang="en-US" b="true" sz="7800">
                <a:solidFill>
                  <a:srgbClr val="0B5276"/>
                </a:solidFill>
                <a:latin typeface="Poppins Bold"/>
                <a:ea typeface="Poppins Bold"/>
                <a:cs typeface="Poppins Bold"/>
                <a:sym typeface="Poppins Bold"/>
              </a:rPr>
              <a:t>ARSITEKTUR DESIGN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DAGlK2xi4-c</dc:identifier>
  <dcterms:modified xsi:type="dcterms:W3CDTF">2011-08-01T06:04:30Z</dcterms:modified>
  <cp:revision>1</cp:revision>
  <dc:title>PPT KEL 4 MIKRO </dc:title>
</cp:coreProperties>
</file>